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</p:sldIdLst>
  <p:sldSz cy="5143500" cx="9144000"/>
  <p:notesSz cx="6858000" cy="9144000"/>
  <p:embeddedFontLst>
    <p:embeddedFont>
      <p:font typeface="Proxima Nova"/>
      <p:regular r:id="rId27"/>
      <p:bold r:id="rId28"/>
      <p:italic r:id="rId29"/>
      <p:boldItalic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87496F8-0936-4524-A2DF-3E39DC3EAEDA}">
  <a:tblStyle styleId="{287496F8-0936-4524-A2DF-3E39DC3EAEDA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C0D5D5B3-9F32-4789-8AD1-6C5ED3B18934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font" Target="fonts/ProximaNova-bold.fntdata"/><Relationship Id="rId27" Type="http://schemas.openxmlformats.org/officeDocument/2006/relationships/font" Target="fonts/ProximaNova-regular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ProximaNova-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0" Type="http://schemas.openxmlformats.org/officeDocument/2006/relationships/font" Target="fonts/ProximaNova-bold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26c9b305ab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326c9b305ab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26c9b305ab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326c9b305ab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32c2503297a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32c2503297a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26c9b305ab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326c9b305ab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2c4497cd39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2c4497cd39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32c4497cd39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32c4497cd39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26c9b305ab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326c9b305ab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2c2503297a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2c2503297a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26c9b305ab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26c9b305ab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2c2503297a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32c2503297a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2c4497cd39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2c4497cd39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2c4497cd39_0_14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32c4497cd39_0_14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26c9b305ab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326c9b305ab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32c2503297a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32c2503297a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32c2503297a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32c2503297a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27d03789a6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27d03789a6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2c4497cd3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32c4497cd3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27d03789a6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27d03789a6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26c9b305ab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326c9b305ab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 spd="med">
    <p:push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gif"/><Relationship Id="rId4" Type="http://schemas.openxmlformats.org/officeDocument/2006/relationships/image" Target="../media/image8.gif"/><Relationship Id="rId5" Type="http://schemas.openxmlformats.org/officeDocument/2006/relationships/image" Target="../media/image5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gif"/><Relationship Id="rId4" Type="http://schemas.openxmlformats.org/officeDocument/2006/relationships/image" Target="../media/image6.gif"/><Relationship Id="rId5" Type="http://schemas.openxmlformats.org/officeDocument/2006/relationships/image" Target="../media/image4.gif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Proxima Nova"/>
                <a:ea typeface="Proxima Nova"/>
                <a:cs typeface="Proxima Nova"/>
                <a:sym typeface="Proxima Nova"/>
              </a:rPr>
              <a:t>Organizational Structure &amp; Review Process - Jan 2025</a:t>
            </a:r>
            <a:endParaRPr sz="36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Building a Structured Path for Growth</a:t>
            </a:r>
            <a:endParaRPr sz="3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Currently…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descr="Graphic Traffic (Provided by Tenor)" id="107" name="Google Shape;10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6962" y="1017725"/>
            <a:ext cx="5370075" cy="40311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usy street with a lot of cars and buses and a sign that says ' ambulance ' on it (Provided by Tenor)" id="108" name="Google Shape;108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0700" y="1017725"/>
            <a:ext cx="8102602" cy="40311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arney the dinosaur is wearing a police hat and holding two traffic lights in his hands . (Provided by Tenor)" id="109" name="Google Shape;109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86950" y="1032989"/>
            <a:ext cx="5370100" cy="4000616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2"/>
          <p:cNvSpPr txBox="1"/>
          <p:nvPr>
            <p:ph type="title"/>
          </p:nvPr>
        </p:nvSpPr>
        <p:spPr>
          <a:xfrm>
            <a:off x="311700" y="2206500"/>
            <a:ext cx="8520600" cy="16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Proxima Nova"/>
                <a:ea typeface="Proxima Nova"/>
                <a:cs typeface="Proxima Nova"/>
                <a:sym typeface="Proxima Nova"/>
              </a:rPr>
              <a:t>What’s our current way of execution? </a:t>
            </a:r>
            <a:endParaRPr sz="48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1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10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Making Execution Better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6" name="Google Shape;116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roxima Nova"/>
              <a:buChar char="●"/>
            </a:pPr>
            <a:r>
              <a:rPr lang="en" sz="2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PODs - Autonomous teams containing Web, BE, Mobile, Devops, AI, PM and Design experts</a:t>
            </a:r>
            <a:endParaRPr sz="22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roxima Nova"/>
              <a:buChar char="●"/>
            </a:pPr>
            <a:r>
              <a:rPr lang="en" sz="2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Each pod working focussed on dedicated projects</a:t>
            </a:r>
            <a:endParaRPr sz="22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roxima Nova"/>
              <a:buChar char="●"/>
            </a:pPr>
            <a:r>
              <a:rPr lang="en" sz="2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Each pod has a leader managing </a:t>
            </a:r>
            <a:r>
              <a:rPr lang="en" sz="2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intra-pod requirements </a:t>
            </a:r>
            <a:endParaRPr sz="22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roxima Nova"/>
              <a:buChar char="●"/>
            </a:pPr>
            <a:r>
              <a:rPr lang="en" sz="2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Uniform sprints across the organization</a:t>
            </a:r>
            <a:endParaRPr sz="22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roxima Nova"/>
              <a:buChar char="●"/>
            </a:pPr>
            <a:r>
              <a:rPr lang="en" sz="2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Org level sprint planning for planning and execution excellence</a:t>
            </a:r>
            <a:endParaRPr sz="22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1" name="Google Shape;121;p24"/>
          <p:cNvGraphicFramePr/>
          <p:nvPr/>
        </p:nvGraphicFramePr>
        <p:xfrm>
          <a:off x="309325" y="122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{287496F8-0936-4524-A2DF-3E39DC3EAEDA}</a:tableStyleId>
              </a:tblPr>
              <a:tblGrid>
                <a:gridCol w="2286150"/>
                <a:gridCol w="1165200"/>
                <a:gridCol w="1179950"/>
                <a:gridCol w="1165200"/>
                <a:gridCol w="1371700"/>
                <a:gridCol w="1150450"/>
              </a:tblGrid>
              <a:tr h="1635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Focus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19050" marB="19050" marR="28575" marL="28575" anchor="ctr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D1DC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Venture Studio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19050" marB="19050" marR="28575" marL="28575" anchor="ctr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D1DC"/>
                    </a:solidFill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AI &amp; Products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19050" marB="19050" marR="28575" marL="28575" anchor="ctr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D1DC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Static Services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19050" marB="19050" marR="28575" marL="28575" anchor="ctr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D1DC"/>
                    </a:solidFill>
                  </a:tcPr>
                </a:tc>
              </a:tr>
              <a:tr h="2894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Product Managers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(Pod Leads)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19050" marB="19050" marR="28575" marL="28575" anchor="ctr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Shainaa Pal</a:t>
                      </a:r>
                      <a:endParaRPr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19050" marB="19050" marR="28575" marL="28575" anchor="ctr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Aditya Verma</a:t>
                      </a:r>
                      <a:endParaRPr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19050" marB="19050" marR="28575" marL="28575" anchor="ctr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Shivansh Dania</a:t>
                      </a:r>
                      <a:endParaRPr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19050" marB="19050" marR="28575" marL="28575" anchor="ctr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Lakshmi Narayana</a:t>
                      </a:r>
                      <a:endParaRPr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19050" marB="19050" marR="28575" marL="28575" anchor="ctr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63500">
                <a:tc rowSpan="5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Backend Engineers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19050" marB="19050" marR="28575" marL="28575" anchor="ctr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Pratik</a:t>
                      </a:r>
                      <a:endParaRPr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19050" marB="19050" marR="28575" marL="28575" anchor="ctr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Shreyash Sahre</a:t>
                      </a:r>
                      <a:endParaRPr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19050" marB="19050" marR="28575" marL="28575" anchor="ctr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Aniket</a:t>
                      </a:r>
                      <a:endParaRPr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19050" marB="19050" marR="28575" marL="28575" anchor="ctr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Abhishek</a:t>
                      </a:r>
                      <a:endParaRPr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19050" marB="19050" marR="28575" marL="28575" anchor="ctr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Jaanbaaz</a:t>
                      </a:r>
                      <a:endParaRPr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19050" marB="19050" marR="28575" marL="28575" anchor="ctr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6350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Kishan</a:t>
                      </a:r>
                      <a:endParaRPr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19050" marB="19050" marR="28575" marL="28575" anchor="ctr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Sanchit</a:t>
                      </a:r>
                      <a:endParaRPr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19050" marB="19050" marR="28575" marL="28575" anchor="ctr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Dhruv</a:t>
                      </a:r>
                      <a:endParaRPr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19050" marB="19050" marR="28575" marL="28575" anchor="ctr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Rohit Kedia</a:t>
                      </a:r>
                      <a:endParaRPr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19050" marB="19050" marR="28575" marL="28575" anchor="ctr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Amruth Vamshi</a:t>
                      </a:r>
                      <a:endParaRPr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19050" marB="19050" marR="28575" marL="28575" anchor="ctr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472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Saraswati</a:t>
                      </a:r>
                      <a:endParaRPr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19050" marB="19050" marR="28575" marL="28575" anchor="ctr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Avani</a:t>
                      </a:r>
                      <a:endParaRPr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19050" marB="19050" marR="28575" marL="28575" anchor="ctr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Aditya A</a:t>
                      </a:r>
                      <a:endParaRPr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19050" marB="19050" marR="28575" marL="28575" anchor="ctr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Khalid</a:t>
                      </a:r>
                      <a:endParaRPr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19050" marB="19050" marR="28575" marL="28575" anchor="ctr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4725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Jaanbaaz</a:t>
                      </a:r>
                      <a:endParaRPr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19050" marB="19050" marR="28575" marL="28575" anchor="ctr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Ajay</a:t>
                      </a:r>
                      <a:endParaRPr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19050" marB="19050" marR="28575" marL="28575" anchor="ctr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4725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Somshubhro</a:t>
                      </a:r>
                      <a:endParaRPr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19050" marB="19050" marR="28575" marL="28575" anchor="ctr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63500">
                <a:tc rowSpan="3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Frontend Engineers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19050" marB="19050" marR="28575" marL="28575" anchor="ctr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Ankit Kumar</a:t>
                      </a:r>
                      <a:endParaRPr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19050" marB="19050" marR="28575" marL="28575" anchor="ctr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Shanoor</a:t>
                      </a:r>
                      <a:endParaRPr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19050" marB="19050" marR="28575" marL="28575" anchor="ctr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Ankit Patidar</a:t>
                      </a:r>
                      <a:endParaRPr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19050" marB="19050" marR="28575" marL="28575" anchor="ctr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Prateek</a:t>
                      </a:r>
                      <a:endParaRPr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19050" marB="19050" marR="28575" marL="28575" anchor="ctr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Tushar</a:t>
                      </a:r>
                      <a:endParaRPr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19050" marB="19050" marR="28575" marL="28575" anchor="ctr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472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Deepak</a:t>
                      </a:r>
                      <a:endParaRPr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19050" marB="19050" marR="28575" marL="28575" anchor="ctr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Faisal</a:t>
                      </a:r>
                      <a:endParaRPr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19050" marB="19050" marR="28575" marL="28575" anchor="ctr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Vishal</a:t>
                      </a:r>
                      <a:endParaRPr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19050" marB="19050" marR="28575" marL="28575" anchor="ctr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472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Tushar</a:t>
                      </a:r>
                      <a:endParaRPr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19050" marB="19050" marR="28575" marL="28575" anchor="ctr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4725">
                <a:tc rowSpan="4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Mobile Application Developers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19050" marB="19050" marR="28575" marL="28575" anchor="ctr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Kanhaiya</a:t>
                      </a:r>
                      <a:endParaRPr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19050" marB="19050" marR="28575" marL="28575" anchor="ctr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Chandrakala</a:t>
                      </a:r>
                      <a:endParaRPr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19050" marB="19050" marR="28575" marL="28575" anchor="ctr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Sanoj</a:t>
                      </a:r>
                      <a:endParaRPr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19050" marB="19050" marR="28575" marL="28575" anchor="ctr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Ashish</a:t>
                      </a:r>
                      <a:endParaRPr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19050" marB="19050" marR="28575" marL="28575" anchor="ctr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472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Vittal</a:t>
                      </a:r>
                      <a:endParaRPr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19050" marB="19050" marR="28575" marL="28575" anchor="ctr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Kushagra</a:t>
                      </a:r>
                      <a:endParaRPr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19050" marB="19050" marR="28575" marL="28575" anchor="ctr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Ishika</a:t>
                      </a:r>
                      <a:endParaRPr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19050" marB="19050" marR="28575" marL="28575" anchor="ctr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Shakti</a:t>
                      </a:r>
                      <a:endParaRPr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19050" marB="19050" marR="28575" marL="28575" anchor="ctr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472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Ritesh</a:t>
                      </a:r>
                      <a:endParaRPr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19050" marB="19050" marR="28575" marL="28575" anchor="ctr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Harsh</a:t>
                      </a:r>
                      <a:endParaRPr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19050" marB="19050" marR="28575" marL="28575" anchor="ctr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4725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Ashish</a:t>
                      </a:r>
                      <a:endParaRPr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19050" marB="19050" marR="28575" marL="28575" anchor="ctr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4725">
                <a:tc row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Quality Engineers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19050" marB="19050" marR="28575" marL="28575" anchor="ctr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Ankush</a:t>
                      </a:r>
                      <a:endParaRPr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19050" marB="19050" marR="28575" marL="28575" anchor="ctr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Aakash</a:t>
                      </a:r>
                      <a:endParaRPr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19050" marB="19050" marR="28575" marL="28575" anchor="ctr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472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Edwin</a:t>
                      </a:r>
                      <a:endParaRPr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19050" marB="19050" marR="28575" marL="28575" anchor="ctr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Ravina</a:t>
                      </a:r>
                      <a:endParaRPr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19050" marB="19050" marR="28575" marL="28575" anchor="ctr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Kaif</a:t>
                      </a:r>
                      <a:endParaRPr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19050" marB="19050" marR="28575" marL="28575" anchor="ctr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47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AI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19050" marB="19050" marR="28575" marL="28575" anchor="ctr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Anvansh</a:t>
                      </a:r>
                      <a:endParaRPr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19050" marB="19050" marR="28575" marL="28575" anchor="ctr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Vidisha</a:t>
                      </a:r>
                      <a:endParaRPr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19050" marB="19050" marR="28575" marL="28575" anchor="ctr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4725">
                <a:tc row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Devops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19050" marB="19050" marR="28575" marL="28575" anchor="ctr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Gaurav</a:t>
                      </a:r>
                      <a:endParaRPr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19050" marB="19050" marR="28575" marL="28575" anchor="ctr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Rakesh</a:t>
                      </a:r>
                      <a:endParaRPr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19050" marB="19050" marR="28575" marL="28575" anchor="ctr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Srijan</a:t>
                      </a:r>
                      <a:endParaRPr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19050" marB="19050" marR="28575" marL="28575" anchor="ctr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Srijan</a:t>
                      </a:r>
                      <a:endParaRPr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19050" marB="19050" marR="28575" marL="28575" anchor="ctr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472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Hemanth</a:t>
                      </a:r>
                      <a:endParaRPr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19050" marB="19050" marR="28575" marL="28575" anchor="ctr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635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Design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19050" marB="19050" marR="28575" marL="28575" anchor="ctr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Mitali</a:t>
                      </a:r>
                      <a:endParaRPr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19050" marB="19050" marR="28575" marL="28575" anchor="ctr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Debashish</a:t>
                      </a:r>
                      <a:endParaRPr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19050" marB="19050" marR="28575" marL="28575" anchor="ctr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Akshay A</a:t>
                      </a:r>
                      <a:endParaRPr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19050" marB="19050" marR="28575" marL="28575" anchor="ctr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Debashish</a:t>
                      </a:r>
                      <a:endParaRPr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19050" marB="19050" marR="28575" marL="28575" anchor="ctr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Hitiksha</a:t>
                      </a:r>
                      <a:endParaRPr sz="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19050" marB="19050" marR="28575" marL="28575" anchor="ctr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7238" y="152400"/>
            <a:ext cx="7741921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20">
                <a:latin typeface="Proxima Nova"/>
                <a:ea typeface="Proxima Nova"/>
                <a:cs typeface="Proxima Nova"/>
                <a:sym typeface="Proxima Nova"/>
              </a:rPr>
              <a:t>Sprint Planning Sheet</a:t>
            </a:r>
            <a:endParaRPr sz="282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32" name="Google Shape;13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5575" y="1017725"/>
            <a:ext cx="6792845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920">
                <a:latin typeface="Proxima Nova"/>
                <a:ea typeface="Proxima Nova"/>
                <a:cs typeface="Proxima Nova"/>
                <a:sym typeface="Proxima Nova"/>
              </a:rPr>
              <a:t>Future…</a:t>
            </a:r>
            <a:endParaRPr sz="292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descr="a white sports car is driving through a busy street (Provided by Tenor)" id="138" name="Google Shape;13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4250" y="963763"/>
            <a:ext cx="7295500" cy="40456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few cars are driving down a highway with a city in the background (Provided by Tenor)" id="139" name="Google Shape;139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0025" y="963775"/>
            <a:ext cx="7703950" cy="41149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wo police officers are driving a car on a highway and giving each other a high five . (Provided by Tenor)" id="140" name="Google Shape;140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2675" y="1439933"/>
            <a:ext cx="7758650" cy="316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>
                <a:latin typeface="Proxima Nova"/>
                <a:ea typeface="Proxima Nova"/>
                <a:cs typeface="Proxima Nova"/>
                <a:sym typeface="Proxima Nova"/>
              </a:rPr>
              <a:t>Timelines</a:t>
            </a:r>
            <a:endParaRPr sz="37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620">
                <a:latin typeface="Proxima Nova"/>
                <a:ea typeface="Proxima Nova"/>
                <a:cs typeface="Proxima Nova"/>
                <a:sym typeface="Proxima Nova"/>
              </a:rPr>
              <a:t>Timelines</a:t>
            </a:r>
            <a:endParaRPr sz="262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1" name="Google Shape;151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Structuring</a:t>
            </a:r>
            <a:endParaRPr b="1" sz="19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92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Proxima Nova"/>
              <a:buChar char="●"/>
            </a:pPr>
            <a:r>
              <a:rPr lang="en" sz="1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January 24th, 2025</a:t>
            </a:r>
            <a:r>
              <a:rPr lang="en" sz="1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: Designation alignments emails sent to everyone as per current roles &amp; responsibilities.</a:t>
            </a:r>
            <a:endParaRPr sz="19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Proxima Nova"/>
              <a:buChar char="●"/>
            </a:pPr>
            <a:r>
              <a:rPr lang="en" sz="1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January 24th, 2025: Chapter leads discussion</a:t>
            </a:r>
            <a:endParaRPr sz="19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Proxima Nova"/>
              <a:buChar char="●"/>
            </a:pPr>
            <a:r>
              <a:rPr lang="en" sz="1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January 28th, 2025: Designations updated on </a:t>
            </a:r>
            <a:r>
              <a:rPr lang="en" sz="1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R</a:t>
            </a:r>
            <a:r>
              <a:rPr lang="en" sz="1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azorpay</a:t>
            </a:r>
            <a:endParaRPr sz="19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Execution</a:t>
            </a:r>
            <a:endParaRPr b="1" sz="19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92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Proxima Nova"/>
              <a:buChar char="●"/>
            </a:pPr>
            <a:r>
              <a:rPr lang="en" sz="1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January 22nd, 2025</a:t>
            </a:r>
            <a:r>
              <a:rPr lang="en" sz="1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: Pod structure released</a:t>
            </a:r>
            <a:endParaRPr sz="19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Proxima Nova"/>
              <a:buChar char="●"/>
            </a:pPr>
            <a:r>
              <a:rPr lang="en" sz="1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January 24th, 2025</a:t>
            </a:r>
            <a:r>
              <a:rPr lang="en" sz="1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: Call with pod leaders about execution processes</a:t>
            </a:r>
            <a:endParaRPr sz="19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Proxima Nova"/>
              <a:buChar char="●"/>
            </a:pPr>
            <a:r>
              <a:rPr lang="en" sz="1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Jan - Feb, 2025: Transitions</a:t>
            </a:r>
            <a:endParaRPr sz="19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300">
                <a:latin typeface="Proxima Nova"/>
                <a:ea typeface="Proxima Nova"/>
                <a:cs typeface="Proxima Nova"/>
                <a:sym typeface="Proxima Nova"/>
              </a:rPr>
              <a:t>Next Policy</a:t>
            </a:r>
            <a:endParaRPr sz="53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7" name="Google Shape;157;p3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Performance Review &amp; </a:t>
            </a:r>
            <a:r>
              <a:rPr lang="en" sz="3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Ratings</a:t>
            </a:r>
            <a:endParaRPr sz="31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Key Milestones for Structural Changes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3" name="Google Shape;163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Yearly Review, Increment &amp; Promotion</a:t>
            </a:r>
            <a:endParaRPr b="1" sz="14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"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March</a:t>
            </a:r>
            <a:r>
              <a:rPr lang="en"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: Annual performance reviews.</a:t>
            </a:r>
            <a:endParaRPr sz="14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Effective </a:t>
            </a:r>
            <a:r>
              <a:rPr b="1" lang="en"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1st April</a:t>
            </a:r>
            <a:r>
              <a:rPr lang="en"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.</a:t>
            </a:r>
            <a:endParaRPr sz="14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Mid-Point Review</a:t>
            </a:r>
            <a:endParaRPr b="1" sz="14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"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September</a:t>
            </a:r>
            <a:r>
              <a:rPr lang="en"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: Exceptional cases for promotion &amp; increment.</a:t>
            </a:r>
            <a:endParaRPr sz="14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Effective </a:t>
            </a:r>
            <a:r>
              <a:rPr b="1" lang="en"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1st </a:t>
            </a:r>
            <a:r>
              <a:rPr b="1" lang="en"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October</a:t>
            </a:r>
            <a:r>
              <a:rPr lang="en"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.</a:t>
            </a:r>
            <a:endParaRPr sz="14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Monthly One-on-One with Managers</a:t>
            </a:r>
            <a:endParaRPr b="1" sz="14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</a:pPr>
            <a:r>
              <a:rPr lang="en"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Regular updates to keep track of:</a:t>
            </a:r>
            <a:endParaRPr sz="14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</a:pPr>
            <a:r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Performance feedback.</a:t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</a:pPr>
            <a:r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Reporting manager changes (for upcoming policy).</a:t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620">
                <a:latin typeface="Proxima Nova"/>
                <a:ea typeface="Proxima Nova"/>
                <a:cs typeface="Proxima Nova"/>
                <a:sym typeface="Proxima Nova"/>
              </a:rPr>
              <a:t>Work From Home Policy Update - 2025</a:t>
            </a:r>
            <a:endParaRPr sz="262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We Value Your Feedback</a:t>
            </a:r>
            <a:endParaRPr b="1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</a:pPr>
            <a:r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At Es Magico Tech Studio, your feedback is instrumental in shaping our workplace policies.</a:t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</a:pPr>
            <a:r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We're committed to fostering a supportive and flexible work environment.</a:t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Why This Change?</a:t>
            </a:r>
            <a:endParaRPr b="1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</a:pPr>
            <a:r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Reflects our commitment to continuous improvement based on employee feedback.</a:t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</a:pPr>
            <a:r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Empowers you to plan WFH days more effectively and balance personal and professional priorities.</a:t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2" name="Google Shape;62;p14"/>
          <p:cNvSpPr txBox="1"/>
          <p:nvPr>
            <p:ph idx="2" type="body"/>
          </p:nvPr>
        </p:nvSpPr>
        <p:spPr>
          <a:xfrm>
            <a:off x="4711475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Key Update to the WFH Policy</a:t>
            </a:r>
            <a:endParaRPr b="1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Effective Date: 1st January 2025</a:t>
            </a:r>
            <a:endParaRPr b="1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</a:pPr>
            <a:r>
              <a:rPr b="1"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Previous Policy:</a:t>
            </a:r>
            <a:endParaRPr b="1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</a:pPr>
            <a:r>
              <a:rPr lang="en"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WFH allowance was distributed quarterly.</a:t>
            </a:r>
            <a:endParaRPr sz="14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</a:pPr>
            <a:r>
              <a:rPr lang="en"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Unused WFH balance could not be accrued in the next quarter.</a:t>
            </a:r>
            <a:endParaRPr sz="14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</a:pPr>
            <a:r>
              <a:rPr b="1"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New Policy:</a:t>
            </a:r>
            <a:endParaRPr b="1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Magicians can now </a:t>
            </a:r>
            <a:r>
              <a:rPr b="1" lang="en"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accrue their WFH balance</a:t>
            </a:r>
            <a:r>
              <a:rPr lang="en"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.</a:t>
            </a:r>
            <a:endParaRPr sz="14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Accumulated WFH balance can be </a:t>
            </a:r>
            <a:r>
              <a:rPr b="1" lang="en"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utilized together</a:t>
            </a:r>
            <a:r>
              <a:rPr lang="en"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for greater flexibility.</a:t>
            </a:r>
            <a:endParaRPr sz="14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latin typeface="Proxima Nova"/>
                <a:ea typeface="Proxima Nova"/>
                <a:cs typeface="Proxima Nova"/>
                <a:sym typeface="Proxima Nova"/>
              </a:rPr>
              <a:t>Thank you!</a:t>
            </a:r>
            <a:endParaRPr sz="38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>
                <a:latin typeface="Proxima Nova"/>
                <a:ea typeface="Proxima Nova"/>
                <a:cs typeface="Proxima Nova"/>
                <a:sym typeface="Proxima Nova"/>
              </a:rPr>
              <a:t>Structure</a:t>
            </a:r>
            <a:endParaRPr sz="39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620">
                <a:latin typeface="Proxima Nova"/>
                <a:ea typeface="Proxima Nova"/>
                <a:cs typeface="Proxima Nova"/>
                <a:sym typeface="Proxima Nova"/>
              </a:rPr>
              <a:t>Addressing and Improving Current Structure Challenges</a:t>
            </a:r>
            <a:endParaRPr sz="252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3" name="Google Shape;73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●"/>
            </a:pPr>
            <a:r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Designations will be more uniform across the team.</a:t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●"/>
            </a:pPr>
            <a:r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Roles and responsibilities at all levels will be clearly defined.</a:t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●"/>
            </a:pPr>
            <a:r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Clear pathways for career advancement will be established.</a:t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●"/>
            </a:pPr>
            <a:r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Structured professional development opportunities will be provided.</a:t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●"/>
            </a:pPr>
            <a:r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Juniors will have access to mentorship and knowledge-sharing from seniors.</a:t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●"/>
            </a:pPr>
            <a:r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Cross-project collaboration and knowledge sharing will be promoted.</a:t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●"/>
            </a:pPr>
            <a:r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Feedback mechanisms will be introduced for continuous improvement.</a:t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●"/>
            </a:pPr>
            <a:r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Alignment with organizational goals will ensure streamlined communication.</a:t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●"/>
            </a:pPr>
            <a:r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Chapter leads will be created for each domain: Web, BE, Mobile, PM, Design, DevOps, and AI.</a:t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Suggested Engineering, Product, and Design Structuring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aphicFrame>
        <p:nvGraphicFramePr>
          <p:cNvPr id="79" name="Google Shape;79;p17"/>
          <p:cNvGraphicFramePr/>
          <p:nvPr/>
        </p:nvGraphicFramePr>
        <p:xfrm>
          <a:off x="744800" y="1371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{287496F8-0936-4524-A2DF-3E39DC3EAEDA}</a:tableStyleId>
              </a:tblPr>
              <a:tblGrid>
                <a:gridCol w="469050"/>
                <a:gridCol w="1506925"/>
                <a:gridCol w="1676575"/>
                <a:gridCol w="768425"/>
                <a:gridCol w="1975975"/>
                <a:gridCol w="1257425"/>
              </a:tblGrid>
              <a:tr h="250875">
                <a:tc row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#</a:t>
                      </a:r>
                      <a:endParaRPr b="1" sz="9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19050" marB="19050" marR="28575" marL="28575" anchor="ctr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D1DC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Engineering</a:t>
                      </a:r>
                      <a:endParaRPr b="1" sz="9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19050" marB="19050" marR="28575" marL="28575" anchor="ctr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D1DC"/>
                    </a:solidFill>
                  </a:tcPr>
                </a:tc>
                <a:tc hMerge="1"/>
                <a:tc hMerge="1"/>
                <a:tc row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Product</a:t>
                      </a:r>
                      <a:endParaRPr b="1" sz="9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19050" marB="19050" marR="28575" marL="28575" anchor="ctr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D1DC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Design</a:t>
                      </a:r>
                      <a:endParaRPr b="1" sz="9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19050" marB="19050" marR="28575" marL="28575" anchor="ctr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D1DC"/>
                    </a:solidFill>
                  </a:tcPr>
                </a:tc>
              </a:tr>
              <a:tr h="25087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Individual Contributor</a:t>
                      </a:r>
                      <a:endParaRPr b="1" sz="9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19050" marB="19050" marR="28575" marL="28575" anchor="ctr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Engineering Manager</a:t>
                      </a:r>
                      <a:endParaRPr b="1" sz="9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19050" marB="19050" marR="28575" marL="28575" anchor="ctr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QA</a:t>
                      </a:r>
                      <a:endParaRPr b="1" sz="9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19050" marB="19050" marR="28575" marL="28575" anchor="ctr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D1DC"/>
                    </a:solidFill>
                  </a:tcPr>
                </a:tc>
                <a:tc vMerge="1"/>
                <a:tc vMerge="1"/>
              </a:tr>
              <a:tr h="2508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L9</a:t>
                      </a:r>
                      <a:endParaRPr b="1" sz="9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CTO</a:t>
                      </a:r>
                      <a:endParaRPr sz="9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hMerge="1"/>
                <a:tc hMerge="1"/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CPO</a:t>
                      </a:r>
                      <a:endParaRPr sz="9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hMerge="1"/>
              </a:tr>
              <a:tr h="2508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L8</a:t>
                      </a:r>
                      <a:endParaRPr b="1" sz="9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VP, Engineering</a:t>
                      </a:r>
                      <a:endParaRPr sz="9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hMerge="1"/>
                <a:tc hMerge="1"/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VP, Product</a:t>
                      </a:r>
                      <a:endParaRPr sz="9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VP, Design</a:t>
                      </a:r>
                      <a:endParaRPr sz="9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508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L7</a:t>
                      </a:r>
                      <a:endParaRPr b="1" sz="9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Principal Engineer</a:t>
                      </a:r>
                      <a:endParaRPr sz="9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Principal Engineering Manager</a:t>
                      </a:r>
                      <a:endParaRPr sz="9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Principal QA</a:t>
                      </a:r>
                      <a:endParaRPr sz="9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Principal Product / Project Manager</a:t>
                      </a:r>
                      <a:endParaRPr sz="9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Principal Designer</a:t>
                      </a:r>
                      <a:endParaRPr sz="9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508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L6</a:t>
                      </a:r>
                      <a:endParaRPr b="1" sz="9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Senior Staff Engineer</a:t>
                      </a:r>
                      <a:endParaRPr sz="9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Senior Engineering Manager</a:t>
                      </a:r>
                      <a:endParaRPr sz="9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Senior QA</a:t>
                      </a:r>
                      <a:endParaRPr sz="9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Senior Product / Project Director</a:t>
                      </a:r>
                      <a:endParaRPr sz="9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Senior Design Director</a:t>
                      </a:r>
                      <a:endParaRPr sz="9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508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L5</a:t>
                      </a:r>
                      <a:endParaRPr b="1" sz="9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Staff Engineer</a:t>
                      </a:r>
                      <a:endParaRPr sz="9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Engineering Manager</a:t>
                      </a:r>
                      <a:endParaRPr sz="9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Staff QA</a:t>
                      </a:r>
                      <a:endParaRPr sz="9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Product / Project Director</a:t>
                      </a:r>
                      <a:endParaRPr sz="9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Design Director</a:t>
                      </a:r>
                      <a:endParaRPr sz="9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508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L4</a:t>
                      </a:r>
                      <a:endParaRPr b="1" sz="9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Senior Software Engineer 2</a:t>
                      </a:r>
                      <a:endParaRPr sz="9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Senior QA - 2</a:t>
                      </a:r>
                      <a:endParaRPr sz="9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Senior Product / Project Manager - 2</a:t>
                      </a:r>
                      <a:endParaRPr sz="9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Senior Designer - 2</a:t>
                      </a:r>
                      <a:endParaRPr sz="9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508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L3</a:t>
                      </a:r>
                      <a:endParaRPr b="1" sz="9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Senior Software Engineer 1</a:t>
                      </a:r>
                      <a:endParaRPr sz="9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Senior QA - 1</a:t>
                      </a:r>
                      <a:endParaRPr sz="9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Senior Product / Project Manager - 1</a:t>
                      </a:r>
                      <a:endParaRPr sz="9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Senior Designer - 1</a:t>
                      </a:r>
                      <a:endParaRPr sz="9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508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L2</a:t>
                      </a:r>
                      <a:endParaRPr b="1" sz="9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Software Engineer 2</a:t>
                      </a:r>
                      <a:endParaRPr sz="9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QA - 2</a:t>
                      </a:r>
                      <a:endParaRPr sz="9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Product / Project Manager - 2</a:t>
                      </a:r>
                      <a:endParaRPr sz="9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Designer - 2</a:t>
                      </a:r>
                      <a:endParaRPr sz="9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508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L1</a:t>
                      </a:r>
                      <a:endParaRPr b="1" sz="9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Software Engineer 1</a:t>
                      </a:r>
                      <a:endParaRPr sz="9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QA - 1</a:t>
                      </a:r>
                      <a:endParaRPr sz="9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Product / Project Manager - 1</a:t>
                      </a:r>
                      <a:endParaRPr sz="9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Designer - 1</a:t>
                      </a:r>
                      <a:endParaRPr sz="9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508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L0</a:t>
                      </a:r>
                      <a:endParaRPr b="1" sz="9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Intern</a:t>
                      </a:r>
                      <a:endParaRPr sz="9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Intern</a:t>
                      </a:r>
                      <a:endParaRPr sz="9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Intern</a:t>
                      </a:r>
                      <a:endParaRPr sz="9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Intern</a:t>
                      </a:r>
                      <a:endParaRPr sz="9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1038" y="152400"/>
            <a:ext cx="7741921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20">
                <a:latin typeface="Proxima Nova"/>
                <a:ea typeface="Proxima Nova"/>
                <a:cs typeface="Proxima Nova"/>
                <a:sym typeface="Proxima Nova"/>
              </a:rPr>
              <a:t>Chapters &amp; Leads</a:t>
            </a:r>
            <a:endParaRPr sz="282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aphicFrame>
        <p:nvGraphicFramePr>
          <p:cNvPr id="90" name="Google Shape;90;p19"/>
          <p:cNvGraphicFramePr/>
          <p:nvPr/>
        </p:nvGraphicFramePr>
        <p:xfrm>
          <a:off x="952500" y="1238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{C0D5D5B3-9F32-4789-8AD1-6C5ED3B18934}</a:tableStyleId>
              </a:tblPr>
              <a:tblGrid>
                <a:gridCol w="1053025"/>
                <a:gridCol w="3772975"/>
                <a:gridCol w="24130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Sr. No.</a:t>
                      </a:r>
                      <a:endParaRPr b="1" sz="1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Lead</a:t>
                      </a:r>
                      <a:endParaRPr b="1" sz="1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Chapter</a:t>
                      </a:r>
                      <a:endParaRPr b="1" sz="1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</a:t>
                      </a:r>
                      <a:endParaRPr sz="1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Shreyas Sanghvi </a:t>
                      </a:r>
                      <a:endParaRPr sz="1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Design</a:t>
                      </a:r>
                      <a:endParaRPr sz="1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2</a:t>
                      </a:r>
                      <a:endParaRPr sz="1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Shreyas </a:t>
                      </a:r>
                      <a:r>
                        <a:rPr lang="en" sz="1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Sanghvi</a:t>
                      </a:r>
                      <a:endParaRPr sz="1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Product</a:t>
                      </a:r>
                      <a:endParaRPr sz="1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3</a:t>
                      </a:r>
                      <a:endParaRPr sz="1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Aniket Dandagavhan</a:t>
                      </a:r>
                      <a:endParaRPr sz="1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Backend</a:t>
                      </a:r>
                      <a:endParaRPr sz="1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4</a:t>
                      </a:r>
                      <a:endParaRPr sz="1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Ankit Patidar</a:t>
                      </a:r>
                      <a:endParaRPr sz="1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Frontend</a:t>
                      </a:r>
                      <a:endParaRPr sz="1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5</a:t>
                      </a:r>
                      <a:endParaRPr sz="1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Kanhaiya Singh</a:t>
                      </a:r>
                      <a:endParaRPr sz="1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Mobile</a:t>
                      </a:r>
                      <a:endParaRPr sz="1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6</a:t>
                      </a:r>
                      <a:endParaRPr sz="1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Aakash Satpute</a:t>
                      </a:r>
                      <a:endParaRPr sz="1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Quality Engineer</a:t>
                      </a:r>
                      <a:endParaRPr sz="1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20">
                <a:latin typeface="Proxima Nova"/>
                <a:ea typeface="Proxima Nova"/>
                <a:cs typeface="Proxima Nova"/>
                <a:sym typeface="Proxima Nova"/>
              </a:rPr>
              <a:t>Next steps</a:t>
            </a:r>
            <a:endParaRPr sz="282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6" name="Google Shape;96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All magicians will be aligned to the above designation structure across Engineering - Dev + QA, Product and Design.</a:t>
            </a:r>
            <a:endParaRPr sz="29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>
                <a:latin typeface="Proxima Nova"/>
                <a:ea typeface="Proxima Nova"/>
                <a:cs typeface="Proxima Nova"/>
                <a:sym typeface="Proxima Nova"/>
              </a:rPr>
              <a:t>Execution</a:t>
            </a:r>
            <a:endParaRPr sz="37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